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6" r:id="rId5"/>
    <p:sldId id="274" r:id="rId6"/>
    <p:sldId id="291" r:id="rId7"/>
    <p:sldId id="281" r:id="rId8"/>
    <p:sldId id="280" r:id="rId9"/>
    <p:sldId id="293" r:id="rId10"/>
    <p:sldId id="284" r:id="rId11"/>
    <p:sldId id="288" r:id="rId12"/>
    <p:sldId id="286" r:id="rId13"/>
    <p:sldId id="292" r:id="rId14"/>
    <p:sldId id="264" r:id="rId15"/>
    <p:sldId id="294" r:id="rId16"/>
    <p:sldId id="290" r:id="rId17"/>
    <p:sldId id="282" r:id="rId18"/>
    <p:sldId id="283" r:id="rId19"/>
    <p:sldId id="278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Lato Bold" panose="020F0502020204030203" pitchFamily="34" charset="0"/>
      <p:regular r:id="rId30"/>
      <p:bold r:id="rId31"/>
      <p:italic r:id="rId32"/>
      <p:boldItalic r:id="rId33"/>
    </p:embeddedFont>
    <p:embeddedFont>
      <p:font typeface="Noto Sans" panose="020B0502040504020204" pitchFamily="34" charset="0"/>
      <p:regular r:id="rId34"/>
      <p:bold r:id="rId35"/>
      <p:italic r:id="rId36"/>
      <p:boldItalic r:id="rId37"/>
    </p:embeddedFont>
    <p:embeddedFont>
      <p:font typeface="Noto Sans Bold" panose="020B0802040504020204" pitchFamily="34" charset="0"/>
      <p:regular r:id="rId38"/>
      <p:bold r:id="rId39"/>
    </p:embeddedFont>
    <p:embeddedFont>
      <p:font typeface="Open Sans Bold" panose="020B08060305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99"/>
    <a:srgbClr val="F7DD6D"/>
    <a:srgbClr val="FAE89C"/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0EC16-44D8-AE14-D46B-C9C5198A467E}" v="118" dt="2022-09-15T12:08:21.411"/>
    <p1510:client id="{1FA00617-B1FC-4037-95DD-D8A450BF72D8}" v="672" dt="2022-09-15T11:38:38.855"/>
    <p1510:client id="{27D9961B-14E3-4DE4-98B4-40B1E26656A5}" v="12" dt="2022-09-15T10:36:02.882"/>
    <p1510:client id="{791CD1E9-4CDF-6275-3A7B-98258FC9E3A3}" v="28" dt="2022-09-15T10:42:26.898"/>
    <p1510:client id="{7EA3ADEB-CB34-4330-857B-E09A4C70B428}" v="469" dt="2022-09-15T11:31:37.850"/>
    <p1510:client id="{8296CE99-FEA2-4E16-321D-0FD9AFB19F2D}" v="78" dt="2022-09-15T11:38:15.940"/>
    <p1510:client id="{A2B60C53-C1CD-EA5D-9178-FA3628E376B4}" v="19" dt="2022-09-15T10:32:22.262"/>
    <p1510:client id="{AEA5E6EB-0D1F-5A1C-101B-41EEF0660C03}" v="2304" dt="2022-09-16T08:22:15.820"/>
    <p1510:client id="{C897C4F9-2AF2-2B28-A65C-0C2E535D75F7}" v="1" dt="2022-09-15T11:27:31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0353B-7295-4671-84C7-F4A718429461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181E6EAA-C35E-4E8A-B78E-98ED5343A6F0}">
      <dgm:prSet phldrT="[Text]" custT="1"/>
      <dgm:spPr>
        <a:solidFill>
          <a:srgbClr val="FF9933"/>
        </a:solidFill>
      </dgm:spPr>
      <dgm:t>
        <a:bodyPr/>
        <a:lstStyle/>
        <a:p>
          <a:r>
            <a:rPr lang="en-US" sz="31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Membuat</a:t>
          </a:r>
          <a:r>
            <a:rPr lang="en-US" sz="31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model</a:t>
          </a:r>
          <a:endParaRPr lang="en-ID" sz="31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D585501E-AC99-4383-8BDC-6E0A04232DF5}" type="parTrans" cxnId="{6FC41A32-04EE-4EEB-9757-295D4627CE1E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329F0EC0-E587-4E15-8E76-DA953C768246}" type="sibTrans" cxnId="{6FC41A32-04EE-4EEB-9757-295D4627CE1E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1377F16B-F228-4DAB-897C-611A5EA1FA4B}">
      <dgm:prSet phldrT="[Text]" custT="1"/>
      <dgm:spPr>
        <a:solidFill>
          <a:srgbClr val="FFCC00"/>
        </a:solidFill>
      </dgm:spPr>
      <dgm:t>
        <a:bodyPr/>
        <a:lstStyle/>
        <a:p>
          <a:r>
            <a:rPr lang="en-US" sz="31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Memprediksi</a:t>
          </a:r>
          <a:r>
            <a:rPr lang="en-US" sz="31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31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endParaRPr lang="en-ID" sz="31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1DA039F6-ED48-415D-818E-B9046D7D76BE}" type="parTrans" cxnId="{C16D3907-BE95-4538-9585-C5F8E8F37A35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F70DF498-9270-4B4D-A45A-A05D9150B3C2}" type="sibTrans" cxnId="{C16D3907-BE95-4538-9585-C5F8E8F37A35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C4386BFD-65C4-4283-8A8D-8E13396F0372}">
      <dgm:prSet phldrT="[Text]" custT="1"/>
      <dgm:spPr>
        <a:solidFill>
          <a:srgbClr val="FFFF99"/>
        </a:solidFill>
      </dgm:spPr>
      <dgm:t>
        <a:bodyPr/>
        <a:lstStyle/>
        <a:p>
          <a:r>
            <a:rPr lang="en-US" sz="31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Mengajukan</a:t>
          </a:r>
          <a:r>
            <a:rPr lang="en-US" sz="31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31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Klaim</a:t>
          </a:r>
          <a:r>
            <a:rPr lang="en-US" sz="31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:</a:t>
          </a:r>
          <a:br>
            <a:rPr lang="en-US" sz="31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</a:b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Meninggal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/ </a:t>
          </a: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Keluar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/ </a:t>
          </a: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lanjut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sampai</a:t>
          </a:r>
          <a:r>
            <a:rPr lang="en-US" sz="24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BUP</a:t>
          </a:r>
          <a:endParaRPr lang="en-ID" sz="31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66DF296B-1309-48E1-A882-13E110B7EB95}" type="parTrans" cxnId="{06818C6C-4F76-41A7-8078-864E2E22DBC5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537EF4B2-8C7B-48B2-A81F-800D05168BC1}" type="sibTrans" cxnId="{06818C6C-4F76-41A7-8078-864E2E22DBC5}">
      <dgm:prSet/>
      <dgm:spPr/>
      <dgm:t>
        <a:bodyPr/>
        <a:lstStyle/>
        <a:p>
          <a:endParaRPr lang="en-ID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gm:t>
    </dgm:pt>
    <dgm:pt modelId="{BE1DE549-DC99-422B-A8B8-629003C9E948}" type="pres">
      <dgm:prSet presAssocID="{F660353B-7295-4671-84C7-F4A718429461}" presName="Name0" presStyleCnt="0">
        <dgm:presLayoutVars>
          <dgm:dir/>
          <dgm:animLvl val="lvl"/>
          <dgm:resizeHandles val="exact"/>
        </dgm:presLayoutVars>
      </dgm:prSet>
      <dgm:spPr/>
    </dgm:pt>
    <dgm:pt modelId="{CDE9CE46-F45D-434F-AEBA-0AA035658BA0}" type="pres">
      <dgm:prSet presAssocID="{181E6EAA-C35E-4E8A-B78E-98ED5343A6F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19B4F19-5AB8-4F8A-85AF-DEC61C1D5B3F}" type="pres">
      <dgm:prSet presAssocID="{329F0EC0-E587-4E15-8E76-DA953C768246}" presName="parTxOnlySpace" presStyleCnt="0"/>
      <dgm:spPr/>
    </dgm:pt>
    <dgm:pt modelId="{DEC92DE3-6E61-48F3-A293-FA2FE813284E}" type="pres">
      <dgm:prSet presAssocID="{1377F16B-F228-4DAB-897C-611A5EA1FA4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62448B6-6775-4213-84D7-DB8B06EB215C}" type="pres">
      <dgm:prSet presAssocID="{F70DF498-9270-4B4D-A45A-A05D9150B3C2}" presName="parTxOnlySpace" presStyleCnt="0"/>
      <dgm:spPr/>
    </dgm:pt>
    <dgm:pt modelId="{9841CAB1-C186-4D17-BA5B-A487338D42EF}" type="pres">
      <dgm:prSet presAssocID="{C4386BFD-65C4-4283-8A8D-8E13396F0372}" presName="parTxOnly" presStyleLbl="node1" presStyleIdx="2" presStyleCnt="3" custScaleX="119713">
        <dgm:presLayoutVars>
          <dgm:chMax val="0"/>
          <dgm:chPref val="0"/>
          <dgm:bulletEnabled val="1"/>
        </dgm:presLayoutVars>
      </dgm:prSet>
      <dgm:spPr/>
    </dgm:pt>
  </dgm:ptLst>
  <dgm:cxnLst>
    <dgm:cxn modelId="{C16D3907-BE95-4538-9585-C5F8E8F37A35}" srcId="{F660353B-7295-4671-84C7-F4A718429461}" destId="{1377F16B-F228-4DAB-897C-611A5EA1FA4B}" srcOrd="1" destOrd="0" parTransId="{1DA039F6-ED48-415D-818E-B9046D7D76BE}" sibTransId="{F70DF498-9270-4B4D-A45A-A05D9150B3C2}"/>
    <dgm:cxn modelId="{6FC41A32-04EE-4EEB-9757-295D4627CE1E}" srcId="{F660353B-7295-4671-84C7-F4A718429461}" destId="{181E6EAA-C35E-4E8A-B78E-98ED5343A6F0}" srcOrd="0" destOrd="0" parTransId="{D585501E-AC99-4383-8BDC-6E0A04232DF5}" sibTransId="{329F0EC0-E587-4E15-8E76-DA953C768246}"/>
    <dgm:cxn modelId="{7FCA8E39-03B3-4BF9-A5E1-AEBC5519AAAE}" type="presOf" srcId="{F660353B-7295-4671-84C7-F4A718429461}" destId="{BE1DE549-DC99-422B-A8B8-629003C9E948}" srcOrd="0" destOrd="0" presId="urn:microsoft.com/office/officeart/2005/8/layout/chevron1"/>
    <dgm:cxn modelId="{06818C6C-4F76-41A7-8078-864E2E22DBC5}" srcId="{F660353B-7295-4671-84C7-F4A718429461}" destId="{C4386BFD-65C4-4283-8A8D-8E13396F0372}" srcOrd="2" destOrd="0" parTransId="{66DF296B-1309-48E1-A882-13E110B7EB95}" sibTransId="{537EF4B2-8C7B-48B2-A81F-800D05168BC1}"/>
    <dgm:cxn modelId="{801F2953-0933-43C2-8CD3-2E46FC017DC9}" type="presOf" srcId="{1377F16B-F228-4DAB-897C-611A5EA1FA4B}" destId="{DEC92DE3-6E61-48F3-A293-FA2FE813284E}" srcOrd="0" destOrd="0" presId="urn:microsoft.com/office/officeart/2005/8/layout/chevron1"/>
    <dgm:cxn modelId="{966A9E95-C751-406B-BDC3-33006F82EFEF}" type="presOf" srcId="{181E6EAA-C35E-4E8A-B78E-98ED5343A6F0}" destId="{CDE9CE46-F45D-434F-AEBA-0AA035658BA0}" srcOrd="0" destOrd="0" presId="urn:microsoft.com/office/officeart/2005/8/layout/chevron1"/>
    <dgm:cxn modelId="{0F356DA3-120D-4860-8F98-885390918662}" type="presOf" srcId="{C4386BFD-65C4-4283-8A8D-8E13396F0372}" destId="{9841CAB1-C186-4D17-BA5B-A487338D42EF}" srcOrd="0" destOrd="0" presId="urn:microsoft.com/office/officeart/2005/8/layout/chevron1"/>
    <dgm:cxn modelId="{A6BB9AA2-6279-4ECB-B0B3-B45A27019C61}" type="presParOf" srcId="{BE1DE549-DC99-422B-A8B8-629003C9E948}" destId="{CDE9CE46-F45D-434F-AEBA-0AA035658BA0}" srcOrd="0" destOrd="0" presId="urn:microsoft.com/office/officeart/2005/8/layout/chevron1"/>
    <dgm:cxn modelId="{6104ABFD-3A1B-4E57-9801-8D6081331038}" type="presParOf" srcId="{BE1DE549-DC99-422B-A8B8-629003C9E948}" destId="{519B4F19-5AB8-4F8A-85AF-DEC61C1D5B3F}" srcOrd="1" destOrd="0" presId="urn:microsoft.com/office/officeart/2005/8/layout/chevron1"/>
    <dgm:cxn modelId="{48A5CF62-E70D-48FC-B516-F1D6D4245445}" type="presParOf" srcId="{BE1DE549-DC99-422B-A8B8-629003C9E948}" destId="{DEC92DE3-6E61-48F3-A293-FA2FE813284E}" srcOrd="2" destOrd="0" presId="urn:microsoft.com/office/officeart/2005/8/layout/chevron1"/>
    <dgm:cxn modelId="{0DD9AAF4-3A2E-4622-B617-01B5C5F5E9F1}" type="presParOf" srcId="{BE1DE549-DC99-422B-A8B8-629003C9E948}" destId="{E62448B6-6775-4213-84D7-DB8B06EB215C}" srcOrd="3" destOrd="0" presId="urn:microsoft.com/office/officeart/2005/8/layout/chevron1"/>
    <dgm:cxn modelId="{D9F01788-29AF-48A6-9D66-C4AF10D34046}" type="presParOf" srcId="{BE1DE549-DC99-422B-A8B8-629003C9E948}" destId="{9841CAB1-C186-4D17-BA5B-A487338D42E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9CE46-F45D-434F-AEBA-0AA035658BA0}">
      <dsp:nvSpPr>
        <dsp:cNvPr id="0" name=""/>
        <dsp:cNvSpPr/>
      </dsp:nvSpPr>
      <dsp:spPr>
        <a:xfrm>
          <a:off x="3965" y="1644417"/>
          <a:ext cx="5641553" cy="2256621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Membuat</a:t>
          </a:r>
          <a:r>
            <a:rPr lang="en-US" sz="31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model</a:t>
          </a:r>
          <a:endParaRPr lang="en-ID" sz="3100" kern="12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sp:txBody>
      <dsp:txXfrm>
        <a:off x="1132276" y="1644417"/>
        <a:ext cx="3384932" cy="2256621"/>
      </dsp:txXfrm>
    </dsp:sp>
    <dsp:sp modelId="{DEC92DE3-6E61-48F3-A293-FA2FE813284E}">
      <dsp:nvSpPr>
        <dsp:cNvPr id="0" name=""/>
        <dsp:cNvSpPr/>
      </dsp:nvSpPr>
      <dsp:spPr>
        <a:xfrm>
          <a:off x="5081363" y="1644417"/>
          <a:ext cx="5641553" cy="2256621"/>
        </a:xfrm>
        <a:prstGeom prst="chevron">
          <a:avLst/>
        </a:prstGeom>
        <a:solidFill>
          <a:srgbClr val="FF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Memprediksi</a:t>
          </a:r>
          <a:r>
            <a:rPr lang="en-US" sz="31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31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endParaRPr lang="en-ID" sz="3100" kern="12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sp:txBody>
      <dsp:txXfrm>
        <a:off x="6209674" y="1644417"/>
        <a:ext cx="3384932" cy="2256621"/>
      </dsp:txXfrm>
    </dsp:sp>
    <dsp:sp modelId="{9841CAB1-C186-4D17-BA5B-A487338D42EF}">
      <dsp:nvSpPr>
        <dsp:cNvPr id="0" name=""/>
        <dsp:cNvSpPr/>
      </dsp:nvSpPr>
      <dsp:spPr>
        <a:xfrm>
          <a:off x="10158761" y="1644417"/>
          <a:ext cx="6753672" cy="2256621"/>
        </a:xfrm>
        <a:prstGeom prst="chevron">
          <a:avLst/>
        </a:prstGeom>
        <a:solidFill>
          <a:srgbClr val="FFFF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Mengajukan</a:t>
          </a:r>
          <a:r>
            <a:rPr lang="en-US" sz="31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31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Klaim</a:t>
          </a:r>
          <a:r>
            <a:rPr lang="en-US" sz="31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:</a:t>
          </a:r>
          <a:br>
            <a:rPr lang="en-US" sz="31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</a:b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Meninggal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/ </a:t>
          </a: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Keluar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/ </a:t>
          </a: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Peserta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lanjut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</a:t>
          </a:r>
          <a:r>
            <a:rPr lang="en-US" sz="2400" kern="1200" err="1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sampai</a:t>
          </a:r>
          <a:r>
            <a:rPr lang="en-US" sz="2400" kern="120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rPr>
            <a:t> BUP</a:t>
          </a:r>
          <a:endParaRPr lang="en-ID" sz="3100" kern="1200">
            <a:solidFill>
              <a:schemeClr val="tx2">
                <a:lumMod val="75000"/>
              </a:schemeClr>
            </a:solidFill>
            <a:latin typeface="Century Gothic" panose="020B0502020202020204" pitchFamily="34" charset="0"/>
          </a:endParaRPr>
        </a:p>
      </dsp:txBody>
      <dsp:txXfrm>
        <a:off x="11287072" y="1644417"/>
        <a:ext cx="4497051" cy="225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026F8-785B-4C45-8CEF-A022EE8C310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DF2-E42B-4D4F-B938-55D21CF5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Maka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berdasarkan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Problem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Statetment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diatas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, Team 6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ingin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membuat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sebuah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model yang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dapat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memprediksi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seorang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peserta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,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apakah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bulan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depannya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akan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mengajukan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Klaim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Meninggal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atau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Klaim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Peserta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Keluar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atau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Peserta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lanjut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sampai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Batas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Usia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en-US" sz="1200" err="1">
                <a:latin typeface="Century Gothic" panose="020B0502020202020204" pitchFamily="34" charset="0"/>
                <a:ea typeface="+mn-lt"/>
                <a:cs typeface="+mn-lt"/>
              </a:rPr>
              <a:t>Pensiun</a:t>
            </a:r>
            <a:r>
              <a:rPr lang="en-US" sz="1200">
                <a:latin typeface="Century Gothic" panose="020B0502020202020204" pitchFamily="34" charset="0"/>
                <a:ea typeface="+mn-lt"/>
                <a:cs typeface="+mn-lt"/>
              </a:rPr>
              <a:t> (BUP) </a:t>
            </a:r>
            <a:endParaRPr lang="en-US" sz="1200">
              <a:latin typeface="Century Gothic" panose="020B0502020202020204" pitchFamily="34" charset="0"/>
            </a:endParaRPr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DF2-E42B-4D4F-B938-55D21CF5A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1322571"/>
            <a:ext cx="18288000" cy="8451450"/>
            <a:chOff x="0" y="0"/>
            <a:chExt cx="4816593" cy="2225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25896"/>
            </a:xfrm>
            <a:custGeom>
              <a:avLst/>
              <a:gdLst/>
              <a:ahLst/>
              <a:cxnLst/>
              <a:rect l="l" t="t" r="r" b="b"/>
              <a:pathLst>
                <a:path w="4816592" h="2225896">
                  <a:moveTo>
                    <a:pt x="0" y="0"/>
                  </a:moveTo>
                  <a:lnTo>
                    <a:pt x="4816592" y="0"/>
                  </a:lnTo>
                  <a:lnTo>
                    <a:pt x="4816592" y="2225896"/>
                  </a:lnTo>
                  <a:lnTo>
                    <a:pt x="0" y="2225896"/>
                  </a:lnTo>
                  <a:close/>
                </a:path>
              </a:pathLst>
            </a:custGeom>
            <a:solidFill>
              <a:srgbClr val="F4CE2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" y="0"/>
            <a:ext cx="9144000" cy="10287000"/>
            <a:chOff x="0" y="0"/>
            <a:chExt cx="24082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9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57950" y="925830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" y="1322571"/>
            <a:ext cx="1786055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77400" y="3341670"/>
            <a:ext cx="845820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chemeClr val="tx2">
                    <a:lumMod val="60000"/>
                    <a:lumOff val="40000"/>
                  </a:schemeClr>
                </a:solidFill>
                <a:latin typeface="Open Sans Bold"/>
              </a:rPr>
              <a:t>PEMBUATAN MODEL UNTUK MEMPREDIKSI </a:t>
            </a:r>
            <a:r>
              <a:rPr lang="en-US" sz="5400">
                <a:latin typeface="Open Sans Bold"/>
              </a:rPr>
              <a:t>KLAIM PROGRAM THT </a:t>
            </a:r>
          </a:p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002060"/>
                </a:solidFill>
                <a:latin typeface="Open Sans Bold"/>
              </a:rPr>
              <a:t>[PENSIUN, MENINGGAL, KELUAR]</a:t>
            </a:r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E6B9B744-EA69-0184-B00C-DCBB628B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074361" y="8148826"/>
            <a:ext cx="4023469" cy="817779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352D7B8D-B9B0-A1C4-E789-C1B8F95A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800" y="203471"/>
            <a:ext cx="1579460" cy="70574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8E6BD63-F0C9-B7BF-5391-440CEC16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1" y="346089"/>
            <a:ext cx="2103635" cy="377238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017576D3-FB4F-D069-B731-21127E9096EB}"/>
              </a:ext>
            </a:extLst>
          </p:cNvPr>
          <p:cNvSpPr txBox="1"/>
          <p:nvPr/>
        </p:nvSpPr>
        <p:spPr>
          <a:xfrm>
            <a:off x="1099546" y="3160864"/>
            <a:ext cx="6235700" cy="257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Open Sans Bold"/>
              </a:rPr>
              <a:t>FINAL PROJECT TEAM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METHODOLOGY (DATA ANALYTICS 2)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1BC3E1CD-7579-4D63-B047-ABBEAD111A07}"/>
              </a:ext>
            </a:extLst>
          </p:cNvPr>
          <p:cNvSpPr txBox="1"/>
          <p:nvPr/>
        </p:nvSpPr>
        <p:spPr>
          <a:xfrm>
            <a:off x="132272" y="2159075"/>
            <a:ext cx="6913077" cy="1285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2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Descriptive Analysis :</a:t>
            </a:r>
            <a:endParaRPr lang="en-US" sz="32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Visualization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berdasarkan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gender, gender 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Laki –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laki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lebih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dibandingkan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Perempuan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Visualization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berdasarkan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rata - rata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Usia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Berhenti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,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Meninggal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aktif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lebih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dibandingkan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Pensiun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dan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Keluar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800">
              <a:solidFill>
                <a:srgbClr val="353839"/>
              </a:solidFill>
              <a:latin typeface="Century Gothic"/>
              <a:ea typeface="Noto Sans Bold"/>
              <a:cs typeface="Noto Sans Bold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Visualization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berdasarkan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Jumlah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Istri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&amp; Anak,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lebih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pada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Meninggal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aktif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dibandingkan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Pensiun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atau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b="1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Keluar</a:t>
            </a:r>
            <a:r>
              <a:rPr lang="en-US" sz="28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endParaRPr lang="en-US" sz="28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endParaRPr lang="en-US" sz="28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8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endParaRPr lang="en-US" sz="32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32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93ED9-39C5-0D81-5979-F97FAAB402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2317" r="14375" b="16055"/>
          <a:stretch/>
        </p:blipFill>
        <p:spPr>
          <a:xfrm>
            <a:off x="7783041" y="2265755"/>
            <a:ext cx="10377855" cy="76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INFOGRAPHIC CLAIM</a:t>
            </a:r>
            <a:endParaRPr lang="en-US" dirty="0"/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1F8E71-1147-780D-6E70-950890C6F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2317" r="14375" b="16055"/>
          <a:stretch/>
        </p:blipFill>
        <p:spPr>
          <a:xfrm>
            <a:off x="3124778" y="2567680"/>
            <a:ext cx="12361930" cy="70047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876597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HYPERPARAMETER TUNING </a:t>
            </a:r>
            <a:endParaRPr lang="en-US" dirty="0">
              <a:cs typeface="Calibri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AB7EEFE-51D6-5E75-93E5-6D785643E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7" y="3135571"/>
            <a:ext cx="6819181" cy="341200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D63BD94-C435-CC18-0C0D-09E8E0963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608" y="3143066"/>
            <a:ext cx="6948575" cy="3440150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22262C-B662-4D4A-7A04-548A2BE6B45A}"/>
              </a:ext>
            </a:extLst>
          </p:cNvPr>
          <p:cNvSpPr/>
          <p:nvPr/>
        </p:nvSpPr>
        <p:spPr>
          <a:xfrm>
            <a:off x="7921549" y="3995410"/>
            <a:ext cx="2436961" cy="1703716"/>
          </a:xfrm>
          <a:prstGeom prst="striped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935CC-A38E-E47C-B106-05A0512BFAAC}"/>
              </a:ext>
            </a:extLst>
          </p:cNvPr>
          <p:cNvSpPr txBox="1"/>
          <p:nvPr/>
        </p:nvSpPr>
        <p:spPr>
          <a:xfrm>
            <a:off x="2452495" y="2273784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Before</a:t>
            </a:r>
            <a:endParaRPr lang="en-US" sz="3200" b="1">
              <a:latin typeface="Century Gothic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52E1-D9B9-0E18-3532-336138DB2497}"/>
              </a:ext>
            </a:extLst>
          </p:cNvPr>
          <p:cNvSpPr txBox="1"/>
          <p:nvPr/>
        </p:nvSpPr>
        <p:spPr>
          <a:xfrm>
            <a:off x="13408042" y="2360048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After</a:t>
            </a:r>
            <a:endParaRPr lang="en-US" sz="3200" b="1" dirty="0">
              <a:latin typeface="Century Gothic"/>
              <a:cs typeface="Calibri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DA99F106-4D3F-6CCC-F72E-9E4C9D65853E}"/>
              </a:ext>
            </a:extLst>
          </p:cNvPr>
          <p:cNvSpPr txBox="1"/>
          <p:nvPr/>
        </p:nvSpPr>
        <p:spPr>
          <a:xfrm>
            <a:off x="434197" y="6860471"/>
            <a:ext cx="15108171" cy="159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Model yang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sudah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dibuat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menggunakan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b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Random Forest,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dilakukan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i="1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Hyperparametr</a:t>
            </a:r>
            <a:r>
              <a:rPr lang="en-US" sz="2400" i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Tuning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menggunakan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b="1" i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CV ( Cross Validation )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dan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diapat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hasil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setelah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di Tuning naik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sedikit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,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seperti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gambar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diatas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400" dirty="0" err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65848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PLOT CONFUSION MATRIX</a:t>
            </a:r>
            <a:endParaRPr lang="en-US" sz="6000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0908D63F-A422-130E-E557-6E26E605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7" y="3128475"/>
            <a:ext cx="6581954" cy="5388709"/>
          </a:xfrm>
          <a:prstGeom prst="rect">
            <a:avLst/>
          </a:prstGeom>
        </p:spPr>
      </p:pic>
      <p:pic>
        <p:nvPicPr>
          <p:cNvPr id="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807E9213-192A-FA26-8BE1-2879C95F3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475" y="3283737"/>
            <a:ext cx="6172200" cy="5056620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77417DC8-4FEC-7409-47F3-365220ACF116}"/>
              </a:ext>
            </a:extLst>
          </p:cNvPr>
          <p:cNvSpPr/>
          <p:nvPr/>
        </p:nvSpPr>
        <p:spPr>
          <a:xfrm>
            <a:off x="7921549" y="4901184"/>
            <a:ext cx="2436961" cy="1703716"/>
          </a:xfrm>
          <a:prstGeom prst="striped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2BFB6-EC0C-C2E9-91F0-D2C59F857765}"/>
              </a:ext>
            </a:extLst>
          </p:cNvPr>
          <p:cNvSpPr txBox="1"/>
          <p:nvPr/>
        </p:nvSpPr>
        <p:spPr>
          <a:xfrm>
            <a:off x="2452495" y="2273784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Before</a:t>
            </a:r>
            <a:endParaRPr lang="en-US" sz="3200" b="1">
              <a:latin typeface="Century Gothic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716C6-C892-0F7D-14FC-347E620C671F}"/>
              </a:ext>
            </a:extLst>
          </p:cNvPr>
          <p:cNvSpPr txBox="1"/>
          <p:nvPr/>
        </p:nvSpPr>
        <p:spPr>
          <a:xfrm>
            <a:off x="13408042" y="2360048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After</a:t>
            </a:r>
            <a:endParaRPr lang="en-US" sz="3200" b="1" dirty="0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387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CONCLUSION</a:t>
            </a:r>
            <a:endParaRPr lang="en-US" sz="600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3" name="Picture 4" descr="Calendar&#10;&#10;Description automatically generated">
            <a:extLst>
              <a:ext uri="{FF2B5EF4-FFF2-40B4-BE49-F238E27FC236}">
                <a16:creationId xmlns:a16="http://schemas.microsoft.com/office/drawing/2014/main" id="{1774CD5E-5A83-38AC-79F6-670AAC95E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699" y="2767961"/>
            <a:ext cx="6677717" cy="5499403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35B950F-6900-187B-F13B-F30BE2BAB14A}"/>
              </a:ext>
            </a:extLst>
          </p:cNvPr>
          <p:cNvSpPr txBox="1"/>
          <p:nvPr/>
        </p:nvSpPr>
        <p:spPr>
          <a:xfrm>
            <a:off x="228530" y="2760841"/>
            <a:ext cx="6543805" cy="530611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err="1">
                <a:latin typeface="Century Gothic"/>
                <a:ea typeface="Menlo"/>
                <a:cs typeface="Menlo"/>
              </a:rPr>
              <a:t>Berdasarkan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hasil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b="1" i="1">
                <a:latin typeface="Century Gothic"/>
                <a:ea typeface="Menlo"/>
                <a:cs typeface="Menlo"/>
              </a:rPr>
              <a:t>classification report </a:t>
            </a:r>
            <a:r>
              <a:rPr lang="en-US" sz="2400" i="1" err="1">
                <a:latin typeface="Century Gothic"/>
                <a:ea typeface="Menlo"/>
                <a:cs typeface="Menlo"/>
              </a:rPr>
              <a:t>menggunakan</a:t>
            </a:r>
            <a:r>
              <a:rPr lang="en-US" sz="2400" i="1">
                <a:latin typeface="Century Gothic"/>
                <a:ea typeface="Menlo"/>
                <a:cs typeface="Menlo"/>
              </a:rPr>
              <a:t> Matrix </a:t>
            </a:r>
            <a:r>
              <a:rPr lang="en-US" sz="2400" i="1">
                <a:latin typeface="Century Gothic"/>
              </a:rPr>
              <a:t>Confusion Matrix</a:t>
            </a:r>
            <a:r>
              <a:rPr lang="en-US" sz="2400" b="1" i="1">
                <a:latin typeface="Century Gothic"/>
                <a:ea typeface="Menlo"/>
                <a:cs typeface="Menlo"/>
              </a:rPr>
              <a:t> </a:t>
            </a:r>
            <a:r>
              <a:rPr lang="en-US" sz="2400" err="1">
                <a:latin typeface="Century Gothic"/>
                <a:ea typeface="Menlo"/>
                <a:cs typeface="Menlo"/>
              </a:rPr>
              <a:t>untuk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memfilter</a:t>
            </a:r>
            <a:r>
              <a:rPr lang="en-US" sz="2400">
                <a:latin typeface="Century Gothic"/>
                <a:ea typeface="Menlo"/>
                <a:cs typeface="Menlo"/>
              </a:rPr>
              <a:t>/</a:t>
            </a:r>
            <a:r>
              <a:rPr lang="en-US" sz="2400" err="1">
                <a:latin typeface="Century Gothic"/>
                <a:ea typeface="Menlo"/>
                <a:cs typeface="Menlo"/>
              </a:rPr>
              <a:t>menyaring</a:t>
            </a:r>
            <a:r>
              <a:rPr lang="en-US" sz="2400">
                <a:latin typeface="Century Gothic"/>
                <a:ea typeface="Menlo"/>
                <a:cs typeface="Menlo"/>
              </a:rPr>
              <a:t> Data </a:t>
            </a:r>
            <a:r>
              <a:rPr lang="en-US" sz="2400" err="1">
                <a:latin typeface="Century Gothic"/>
                <a:ea typeface="Menlo"/>
                <a:cs typeface="Menlo"/>
              </a:rPr>
              <a:t>Peserta</a:t>
            </a:r>
            <a:r>
              <a:rPr lang="en-US" sz="2400">
                <a:latin typeface="Century Gothic"/>
                <a:ea typeface="Menlo"/>
                <a:cs typeface="Menlo"/>
              </a:rPr>
              <a:t> yang </a:t>
            </a:r>
            <a:r>
              <a:rPr lang="en-US" sz="2400" err="1">
                <a:latin typeface="Century Gothic"/>
                <a:ea typeface="Menlo"/>
                <a:cs typeface="Menlo"/>
              </a:rPr>
              <a:t>akan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mengajukan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Produk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Klaim</a:t>
            </a:r>
            <a:r>
              <a:rPr lang="en-US" sz="2400">
                <a:latin typeface="Century Gothic"/>
                <a:ea typeface="Menlo"/>
                <a:cs typeface="Menlo"/>
              </a:rPr>
              <a:t> Tabungan Hari Tua (THT) 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Klaim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Meninggal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aktif</a:t>
            </a:r>
            <a:r>
              <a:rPr lang="en-US" sz="2400">
                <a:latin typeface="Century Gothic"/>
                <a:ea typeface="Menlo"/>
                <a:cs typeface="Times New Roman"/>
              </a:rPr>
              <a:t>,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Klaim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Peserta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Keluar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atau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Peserta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Lanjut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sampai</a:t>
            </a:r>
            <a:r>
              <a:rPr lang="en-US" sz="2400">
                <a:latin typeface="Century Gothic"/>
                <a:ea typeface="Menlo"/>
                <a:cs typeface="Times New Roman"/>
              </a:rPr>
              <a:t> </a:t>
            </a:r>
            <a:r>
              <a:rPr lang="en-US" sz="2400" err="1">
                <a:latin typeface="Century Gothic"/>
                <a:ea typeface="Menlo"/>
                <a:cs typeface="Times New Roman"/>
              </a:rPr>
              <a:t>Pensiun</a:t>
            </a:r>
            <a:r>
              <a:rPr lang="en-US" sz="2400">
                <a:latin typeface="Century Gothic"/>
                <a:ea typeface="Menlo"/>
                <a:cs typeface="Times New Roman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dari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b="1">
                <a:latin typeface="Century Gothic"/>
                <a:ea typeface="Menlo"/>
                <a:cs typeface="Menlo"/>
              </a:rPr>
              <a:t>model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ini</a:t>
            </a:r>
            <a:r>
              <a:rPr lang="en-US" sz="2400">
                <a:latin typeface="Century Gothic"/>
                <a:ea typeface="Menlo"/>
                <a:cs typeface="Menlo"/>
              </a:rPr>
              <a:t>, </a:t>
            </a:r>
            <a:r>
              <a:rPr lang="en-US" sz="2400" err="1">
                <a:latin typeface="Century Gothic"/>
                <a:ea typeface="Menlo"/>
                <a:cs typeface="Menlo"/>
              </a:rPr>
              <a:t>dapat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disimpulkan</a:t>
            </a:r>
            <a:r>
              <a:rPr lang="en-US" sz="2400">
                <a:latin typeface="Century Gothic"/>
                <a:ea typeface="Menlo"/>
                <a:cs typeface="Times New Roman"/>
              </a:rPr>
              <a:t>:</a:t>
            </a:r>
            <a:endParaRPr lang="en-US" sz="2400">
              <a:latin typeface="Century Gothic"/>
            </a:endParaRPr>
          </a:p>
          <a:p>
            <a:pPr algn="just"/>
            <a:endParaRPr lang="en-US" sz="2400">
              <a:latin typeface="Century Gothic" panose="020B0502020202020204" pitchFamily="34" charset="0"/>
              <a:ea typeface="Menlo"/>
              <a:cs typeface="Menlo"/>
            </a:endParaRPr>
          </a:p>
          <a:p>
            <a:pPr marL="457200" indent="-457200" algn="just">
              <a:buAutoNum type="arabicPeriod"/>
            </a:pPr>
            <a:r>
              <a:rPr lang="en-US" sz="2400">
                <a:latin typeface="Century Gothic"/>
                <a:ea typeface="Menlo"/>
                <a:cs typeface="Menlo"/>
              </a:rPr>
              <a:t>Model </a:t>
            </a:r>
            <a:r>
              <a:rPr lang="en-US" sz="2400" err="1">
                <a:latin typeface="Century Gothic"/>
                <a:ea typeface="Menlo"/>
                <a:cs typeface="Menlo"/>
              </a:rPr>
              <a:t>menghasilkan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b="1">
                <a:latin typeface="Century Gothic"/>
                <a:ea typeface="Menlo"/>
                <a:cs typeface="Menlo"/>
              </a:rPr>
              <a:t>90% data </a:t>
            </a:r>
            <a:r>
              <a:rPr lang="en-US" sz="2400" err="1">
                <a:latin typeface="Century Gothic"/>
                <a:ea typeface="Menlo"/>
                <a:cs typeface="Menlo"/>
              </a:rPr>
              <a:t>dengan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prediksi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mengajukan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Klaim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Meninggal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aktif</a:t>
            </a:r>
            <a:r>
              <a:rPr lang="en-US" sz="2400" b="1">
                <a:latin typeface="Century Gothic"/>
                <a:ea typeface="Menlo"/>
                <a:cs typeface="Menlo"/>
              </a:rPr>
              <a:t>/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Klaim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Peserta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keluar</a:t>
            </a:r>
            <a:r>
              <a:rPr lang="en-US" sz="2400" b="1">
                <a:latin typeface="Century Gothic"/>
                <a:ea typeface="Menlo"/>
                <a:cs typeface="Menlo"/>
              </a:rPr>
              <a:t> </a:t>
            </a:r>
            <a:endParaRPr lang="en-US" sz="2400" b="1">
              <a:latin typeface="Century Gothic"/>
              <a:ea typeface="Menlo"/>
              <a:cs typeface="Calibri"/>
            </a:endParaRPr>
          </a:p>
          <a:p>
            <a:pPr marL="457200" indent="-457200" algn="just">
              <a:buAutoNum type="arabicPeriod"/>
            </a:pPr>
            <a:r>
              <a:rPr lang="en-US" sz="2400" b="1">
                <a:latin typeface="Century Gothic"/>
                <a:ea typeface="Menlo"/>
                <a:cs typeface="Menlo"/>
              </a:rPr>
              <a:t>73% data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Peserta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err="1">
                <a:latin typeface="Century Gothic"/>
                <a:ea typeface="Menlo"/>
                <a:cs typeface="Menlo"/>
              </a:rPr>
              <a:t>akan</a:t>
            </a:r>
            <a:r>
              <a:rPr lang="en-US" sz="2400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Lanjut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sampai</a:t>
            </a:r>
            <a:r>
              <a:rPr lang="en-US" sz="2400" b="1">
                <a:latin typeface="Century Gothic"/>
                <a:ea typeface="Menlo"/>
                <a:cs typeface="Menlo"/>
              </a:rPr>
              <a:t> Batas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Usia</a:t>
            </a:r>
            <a:r>
              <a:rPr lang="en-US" sz="2400" b="1">
                <a:latin typeface="Century Gothic"/>
                <a:ea typeface="Menlo"/>
                <a:cs typeface="Menlo"/>
              </a:rPr>
              <a:t> </a:t>
            </a:r>
            <a:r>
              <a:rPr lang="en-US" sz="2400" b="1" err="1">
                <a:latin typeface="Century Gothic"/>
                <a:ea typeface="Menlo"/>
                <a:cs typeface="Menlo"/>
              </a:rPr>
              <a:t>Pensiun</a:t>
            </a:r>
            <a:r>
              <a:rPr lang="en-US" sz="2400" b="1">
                <a:latin typeface="Century Gothic"/>
                <a:ea typeface="Menlo"/>
                <a:cs typeface="Menlo"/>
              </a:rPr>
              <a:t> (BUP)</a:t>
            </a:r>
            <a:r>
              <a:rPr lang="en-US" sz="2400">
                <a:latin typeface="Century Gothic"/>
                <a:ea typeface="Menlo"/>
                <a:cs typeface="Menlo"/>
              </a:rPr>
              <a:t>.</a:t>
            </a:r>
            <a:endParaRPr lang="en-US" sz="2400">
              <a:latin typeface="Century Gothic"/>
              <a:cs typeface="Calibri"/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AAEEE75D-6771-48D4-6227-DCC891F816A1}"/>
              </a:ext>
            </a:extLst>
          </p:cNvPr>
          <p:cNvSpPr/>
          <p:nvPr/>
        </p:nvSpPr>
        <p:spPr>
          <a:xfrm>
            <a:off x="6767510" y="4469863"/>
            <a:ext cx="4205378" cy="2091905"/>
          </a:xfrm>
          <a:prstGeom prst="leftRightArrow">
            <a:avLst/>
          </a:prstGeom>
          <a:solidFill>
            <a:srgbClr val="FFCC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RECOMENDATION</a:t>
            </a:r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3B5BD-D770-8E8B-EDB8-5BB159F57BDE}"/>
              </a:ext>
            </a:extLst>
          </p:cNvPr>
          <p:cNvSpPr txBox="1"/>
          <p:nvPr/>
        </p:nvSpPr>
        <p:spPr>
          <a:xfrm>
            <a:off x="8721739" y="3086101"/>
            <a:ext cx="808979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2400" dirty="0" err="1">
                <a:latin typeface="Century Gothic"/>
                <a:ea typeface="+mn-lt"/>
                <a:cs typeface="+mn-lt"/>
              </a:rPr>
              <a:t>Menggunakan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Real Data Trend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Histori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Klaim</a:t>
            </a:r>
            <a:r>
              <a:rPr lang="en-US" sz="2400" dirty="0">
                <a:latin typeface="Century Gothic"/>
                <a:ea typeface="+mn-lt"/>
                <a:cs typeface="+mn-lt"/>
              </a:rPr>
              <a:t> THT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selama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10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Tahun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untuk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menghasilkan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akurasi</a:t>
            </a:r>
            <a:r>
              <a:rPr lang="en-US" sz="2400" dirty="0">
                <a:latin typeface="Century Gothic"/>
                <a:ea typeface="+mn-lt"/>
                <a:cs typeface="+mn-lt"/>
              </a:rPr>
              <a:t> yang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lebih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baik</a:t>
            </a:r>
            <a:r>
              <a:rPr lang="en-US" sz="2400" dirty="0">
                <a:latin typeface="Century Gothic"/>
                <a:ea typeface="+mn-lt"/>
                <a:cs typeface="+mn-lt"/>
              </a:rPr>
              <a:t> dan model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dapat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belajar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lebih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mendalam</a:t>
            </a:r>
            <a:r>
              <a:rPr lang="en-US" sz="2400" dirty="0">
                <a:latin typeface="Century Gothic"/>
                <a:ea typeface="+mn-lt"/>
                <a:cs typeface="+mn-lt"/>
              </a:rPr>
              <a:t>.</a:t>
            </a:r>
            <a:endParaRPr lang="en-US" sz="2400" dirty="0">
              <a:latin typeface="Century Gothic" panose="020B0502020202020204" pitchFamily="34" charset="0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2400">
              <a:latin typeface="Century Gothic" panose="020B0502020202020204" pitchFamily="34" charset="0"/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400" dirty="0" err="1">
                <a:latin typeface="Century Gothic"/>
                <a:ea typeface="+mn-lt"/>
                <a:cs typeface="+mn-lt"/>
              </a:rPr>
              <a:t>Melakukan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Analisa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yang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lebih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mendalam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lagi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dengan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menggunakan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banyak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variable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pendukung</a:t>
            </a:r>
            <a:endParaRPr lang="en-US" sz="2400" b="1" dirty="0">
              <a:latin typeface="Century Gothic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2400">
              <a:latin typeface="Century Gothic" panose="020B0502020202020204" pitchFamily="34" charset="0"/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400" dirty="0">
                <a:latin typeface="Century Gothic"/>
                <a:ea typeface="+mn-lt"/>
                <a:cs typeface="+mn-lt"/>
              </a:rPr>
              <a:t>Jika model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sudah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baik</a:t>
            </a:r>
            <a:r>
              <a:rPr lang="en-US" sz="2400" dirty="0">
                <a:latin typeface="Century Gothic"/>
                <a:ea typeface="+mn-lt"/>
                <a:cs typeface="+mn-lt"/>
              </a:rPr>
              <a:t> dan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layak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diujikan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,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bersama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dengan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Divisi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Aktuaria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melakukan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perbandingan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b="1" dirty="0" err="1">
                <a:latin typeface="Century Gothic"/>
                <a:ea typeface="+mn-lt"/>
                <a:cs typeface="+mn-lt"/>
              </a:rPr>
              <a:t>perhitungan</a:t>
            </a:r>
            <a:r>
              <a:rPr lang="en-US" sz="2400" b="1" dirty="0">
                <a:latin typeface="Century Gothic"/>
                <a:ea typeface="+mn-lt"/>
                <a:cs typeface="+mn-lt"/>
              </a:rPr>
              <a:t> Cadangan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menggunakan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model dan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menggunakan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pola</a:t>
            </a:r>
            <a:r>
              <a:rPr lang="en-US" sz="2400" dirty="0">
                <a:latin typeface="Century Gothic"/>
                <a:ea typeface="+mn-lt"/>
                <a:cs typeface="+mn-lt"/>
              </a:rPr>
              <a:t> yang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eksisting</a:t>
            </a:r>
            <a:endParaRPr lang="en-US" sz="2400" dirty="0">
              <a:latin typeface="Century Gothic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2400">
              <a:latin typeface="Century Gothic" panose="020B0502020202020204" pitchFamily="34" charset="0"/>
              <a:ea typeface="Menlo"/>
              <a:cs typeface="Times New Roman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A824A1B-CCEC-9711-9C68-53967AEB6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960" y="2776296"/>
            <a:ext cx="7093973" cy="65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02" r="7076" b="465"/>
          <a:stretch>
            <a:fillRect/>
          </a:stretch>
        </p:blipFill>
        <p:spPr>
          <a:xfrm>
            <a:off x="-9525" y="-49333"/>
            <a:ext cx="18288000" cy="10358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38293"/>
            <a:ext cx="18288000" cy="7420007"/>
            <a:chOff x="0" y="0"/>
            <a:chExt cx="4816593" cy="19542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954241"/>
            </a:xfrm>
            <a:custGeom>
              <a:avLst/>
              <a:gdLst/>
              <a:ahLst/>
              <a:cxnLst/>
              <a:rect l="l" t="t" r="r" b="b"/>
              <a:pathLst>
                <a:path w="4816592" h="1954241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F4CE2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6416" y="-7652"/>
            <a:ext cx="7405076" cy="10294652"/>
            <a:chOff x="0" y="0"/>
            <a:chExt cx="1950308" cy="2711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0308" cy="2711349"/>
            </a:xfrm>
            <a:custGeom>
              <a:avLst/>
              <a:gdLst/>
              <a:ahLst/>
              <a:cxnLst/>
              <a:rect l="l" t="t" r="r" b="b"/>
              <a:pathLst>
                <a:path w="1950308" h="2711349">
                  <a:moveTo>
                    <a:pt x="0" y="0"/>
                  </a:moveTo>
                  <a:lnTo>
                    <a:pt x="1950308" y="0"/>
                  </a:lnTo>
                  <a:lnTo>
                    <a:pt x="1950308" y="2711349"/>
                  </a:lnTo>
                  <a:lnTo>
                    <a:pt x="0" y="2711349"/>
                  </a:lnTo>
                  <a:close/>
                </a:path>
              </a:pathLst>
            </a:custGeom>
            <a:solidFill>
              <a:srgbClr val="F4CE2C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24603" y="4726764"/>
            <a:ext cx="5868702" cy="75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TERIMA KASIH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715899" y="9258300"/>
            <a:ext cx="3572101" cy="515722"/>
            <a:chOff x="0" y="0"/>
            <a:chExt cx="940800" cy="13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171684" y="1057275"/>
            <a:ext cx="139446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>
                <a:solidFill>
                  <a:srgbClr val="004E8E"/>
                </a:solidFill>
                <a:latin typeface="Open Sans Bold"/>
              </a:rPr>
              <a:t>Team 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9034" y="6944923"/>
            <a:ext cx="2698419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/>
              </a:rPr>
              <a:t>WILDAN AWALUDIN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1200" y="6942664"/>
            <a:ext cx="3182202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/>
              </a:rPr>
              <a:t>MADE DEVICCA SURYA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2620" y="7723583"/>
            <a:ext cx="2429727" cy="67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ID" sz="1400" b="0" i="1">
                <a:solidFill>
                  <a:srgbClr val="676A6C"/>
                </a:solidFill>
                <a:effectLst/>
                <a:latin typeface="FontAwesome"/>
              </a:rPr>
              <a:t>ENTERPRISE DATA MANAGEMENT OFFICER - EMS</a:t>
            </a:r>
            <a:endParaRPr lang="en-US" sz="1400" u="none">
              <a:solidFill>
                <a:srgbClr val="353839"/>
              </a:solidFill>
              <a:latin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6786" y="6942664"/>
            <a:ext cx="3394405" cy="78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/>
              </a:rPr>
              <a:t>MOHAMAD KURNIAWAN POLAPA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0604" y="7723583"/>
            <a:ext cx="2429727" cy="67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1400" b="0" i="1">
                <a:solidFill>
                  <a:srgbClr val="676A6C"/>
                </a:solidFill>
                <a:effectLst/>
                <a:latin typeface="FontAwesome"/>
              </a:rPr>
              <a:t>CORE BUSINESS CAPABILITY DEV - CORPU</a:t>
            </a:r>
            <a:endParaRPr lang="en-US" sz="1400" u="none">
              <a:solidFill>
                <a:srgbClr val="353839"/>
              </a:solidFill>
              <a:latin typeface="Noto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14575" y="6942664"/>
            <a:ext cx="2429727" cy="7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/>
              </a:rPr>
              <a:t>ROFI’I NOFRIYAN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30814" y="7723583"/>
            <a:ext cx="2429727" cy="68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1400" b="0" i="1">
                <a:solidFill>
                  <a:srgbClr val="676A6C"/>
                </a:solidFill>
                <a:effectLst/>
                <a:latin typeface="FontAwesome"/>
              </a:rPr>
              <a:t>HC AND GA - PEMATANG SIANTAR BRANCH</a:t>
            </a:r>
            <a:endParaRPr lang="en-US" sz="1400" u="none">
              <a:solidFill>
                <a:srgbClr val="353839"/>
              </a:solidFill>
              <a:latin typeface="Noto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0" y="484403"/>
            <a:ext cx="3572101" cy="515722"/>
            <a:chOff x="0" y="0"/>
            <a:chExt cx="940800" cy="135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15899" y="9286875"/>
            <a:ext cx="3572101" cy="515722"/>
            <a:chOff x="0" y="0"/>
            <a:chExt cx="940800" cy="1358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4BF7784-8494-3F9D-980F-AD22963E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228600" y="9600820"/>
            <a:ext cx="2988341" cy="607387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9FE35CA-DC90-8E5B-C844-F23DF975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23BD88CD-EF96-D2A9-754B-632FD7EC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29" name="Picture 28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B8C1BF99-3519-D897-F15B-063B1ED4B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23481"/>
          <a:stretch/>
        </p:blipFill>
        <p:spPr>
          <a:xfrm>
            <a:off x="12940713" y="3636367"/>
            <a:ext cx="2977449" cy="30588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 descr="A person standing on a beach&#10;&#10;Description automatically generated">
            <a:extLst>
              <a:ext uri="{FF2B5EF4-FFF2-40B4-BE49-F238E27FC236}">
                <a16:creationId xmlns:a16="http://schemas.microsoft.com/office/drawing/2014/main" id="{CCE77879-DF5C-4B0D-5A31-C6060B2CA2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6" t="14996" r="26441" b="48706"/>
          <a:stretch/>
        </p:blipFill>
        <p:spPr>
          <a:xfrm>
            <a:off x="9396786" y="3631959"/>
            <a:ext cx="3063463" cy="3067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 picture containing person&#10;&#10;Description automatically generated">
            <a:extLst>
              <a:ext uri="{FF2B5EF4-FFF2-40B4-BE49-F238E27FC236}">
                <a16:creationId xmlns:a16="http://schemas.microsoft.com/office/drawing/2014/main" id="{9C36089D-F5BA-B1CB-3C2A-BBFAF70DE9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5848" r="18496" b="36763"/>
          <a:stretch/>
        </p:blipFill>
        <p:spPr>
          <a:xfrm>
            <a:off x="5932004" y="3689294"/>
            <a:ext cx="3041398" cy="30402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769A9712-4E3B-BE5F-AA99-BB188BA865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0" t="10751" r="16818" b="40379"/>
          <a:stretch/>
        </p:blipFill>
        <p:spPr>
          <a:xfrm>
            <a:off x="2569937" y="3661904"/>
            <a:ext cx="3036615" cy="3067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id="{323DC1EF-7A3B-1180-9285-C34BA5BDD25F}"/>
              </a:ext>
            </a:extLst>
          </p:cNvPr>
          <p:cNvSpPr txBox="1"/>
          <p:nvPr/>
        </p:nvSpPr>
        <p:spPr>
          <a:xfrm>
            <a:off x="2903112" y="7723583"/>
            <a:ext cx="2429727" cy="67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ID" sz="1400" b="0" i="1">
                <a:solidFill>
                  <a:srgbClr val="676A6C"/>
                </a:solidFill>
                <a:effectLst/>
                <a:latin typeface="FontAwesome"/>
              </a:rPr>
              <a:t>ENTERPRISE DATA MANAGEMENT OFFICER - EMS</a:t>
            </a:r>
            <a:endParaRPr lang="en-US" sz="1400" u="none">
              <a:solidFill>
                <a:srgbClr val="353839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PROBLEM STATEMENT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6031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446166-9746-39B0-FA56-5E0C27C22DEA}"/>
              </a:ext>
            </a:extLst>
          </p:cNvPr>
          <p:cNvGrpSpPr/>
          <p:nvPr/>
        </p:nvGrpSpPr>
        <p:grpSpPr>
          <a:xfrm>
            <a:off x="2458026" y="2747251"/>
            <a:ext cx="13315374" cy="17137000"/>
            <a:chOff x="2458026" y="2747251"/>
            <a:chExt cx="13315374" cy="17137000"/>
          </a:xfrm>
        </p:grpSpPr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743ECE48-6897-F987-F386-E8634EBFDB39}"/>
                </a:ext>
              </a:extLst>
            </p:cNvPr>
            <p:cNvGrpSpPr/>
            <p:nvPr/>
          </p:nvGrpSpPr>
          <p:grpSpPr>
            <a:xfrm>
              <a:off x="2458026" y="5757243"/>
              <a:ext cx="13315374" cy="14127008"/>
              <a:chOff x="0" y="-47625"/>
              <a:chExt cx="940800" cy="860425"/>
            </a:xfrm>
          </p:grpSpPr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8EF27DCD-2770-2E34-08D2-974F8525AF6C}"/>
                  </a:ext>
                </a:extLst>
              </p:cNvPr>
              <p:cNvSpPr/>
              <p:nvPr/>
            </p:nvSpPr>
            <p:spPr>
              <a:xfrm>
                <a:off x="1242" y="0"/>
                <a:ext cx="939558" cy="188308"/>
              </a:xfrm>
              <a:custGeom>
                <a:avLst/>
                <a:gdLst/>
                <a:ahLst/>
                <a:cxnLst/>
                <a:rect l="l" t="t" r="r" b="b"/>
                <a:pathLst>
                  <a:path w="940800" h="135828">
                    <a:moveTo>
                      <a:pt x="0" y="0"/>
                    </a:moveTo>
                    <a:lnTo>
                      <a:pt x="940800" y="0"/>
                    </a:lnTo>
                    <a:lnTo>
                      <a:pt x="940800" y="135828"/>
                    </a:lnTo>
                    <a:lnTo>
                      <a:pt x="0" y="135828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859291-7ECD-3309-BABF-B4767AA241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4A4783EC-2429-BB64-1BE0-AC79D707378D}"/>
                </a:ext>
              </a:extLst>
            </p:cNvPr>
            <p:cNvGrpSpPr/>
            <p:nvPr/>
          </p:nvGrpSpPr>
          <p:grpSpPr>
            <a:xfrm>
              <a:off x="2458026" y="4391793"/>
              <a:ext cx="13315374" cy="7671331"/>
              <a:chOff x="0" y="-47625"/>
              <a:chExt cx="940800" cy="860425"/>
            </a:xfrm>
          </p:grpSpPr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335F74FB-47D4-29BD-FD4B-0FE84E4D12C4}"/>
                  </a:ext>
                </a:extLst>
              </p:cNvPr>
              <p:cNvSpPr/>
              <p:nvPr/>
            </p:nvSpPr>
            <p:spPr>
              <a:xfrm>
                <a:off x="0" y="0"/>
                <a:ext cx="940800" cy="135828"/>
              </a:xfrm>
              <a:custGeom>
                <a:avLst/>
                <a:gdLst/>
                <a:ahLst/>
                <a:cxnLst/>
                <a:rect l="l" t="t" r="r" b="b"/>
                <a:pathLst>
                  <a:path w="940800" h="135828">
                    <a:moveTo>
                      <a:pt x="0" y="0"/>
                    </a:moveTo>
                    <a:lnTo>
                      <a:pt x="940800" y="0"/>
                    </a:lnTo>
                    <a:lnTo>
                      <a:pt x="940800" y="135828"/>
                    </a:lnTo>
                    <a:lnTo>
                      <a:pt x="0" y="135828"/>
                    </a:lnTo>
                    <a:close/>
                  </a:path>
                </a:pathLst>
              </a:custGeom>
              <a:solidFill>
                <a:srgbClr val="F7DD6D"/>
              </a:solidFill>
            </p:spPr>
          </p:sp>
          <p:sp>
            <p:nvSpPr>
              <p:cNvPr id="19" name="TextBox 28">
                <a:extLst>
                  <a:ext uri="{FF2B5EF4-FFF2-40B4-BE49-F238E27FC236}">
                    <a16:creationId xmlns:a16="http://schemas.microsoft.com/office/drawing/2014/main" id="{ABC5AC5E-717E-ACFD-0672-9594000B88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019D70D5-F1C2-A228-E80F-8FCC81B78164}"/>
                </a:ext>
              </a:extLst>
            </p:cNvPr>
            <p:cNvGrpSpPr/>
            <p:nvPr/>
          </p:nvGrpSpPr>
          <p:grpSpPr>
            <a:xfrm>
              <a:off x="2458026" y="2747251"/>
              <a:ext cx="13315374" cy="7671331"/>
              <a:chOff x="0" y="-47625"/>
              <a:chExt cx="940800" cy="860425"/>
            </a:xfrm>
          </p:grpSpPr>
          <p:sp>
            <p:nvSpPr>
              <p:cNvPr id="15" name="Freeform 27">
                <a:extLst>
                  <a:ext uri="{FF2B5EF4-FFF2-40B4-BE49-F238E27FC236}">
                    <a16:creationId xmlns:a16="http://schemas.microsoft.com/office/drawing/2014/main" id="{CD021D90-EDA6-EC1F-A43B-CC32BC705691}"/>
                  </a:ext>
                </a:extLst>
              </p:cNvPr>
              <p:cNvSpPr/>
              <p:nvPr/>
            </p:nvSpPr>
            <p:spPr>
              <a:xfrm>
                <a:off x="0" y="0"/>
                <a:ext cx="940800" cy="135828"/>
              </a:xfrm>
              <a:custGeom>
                <a:avLst/>
                <a:gdLst/>
                <a:ahLst/>
                <a:cxnLst/>
                <a:rect l="l" t="t" r="r" b="b"/>
                <a:pathLst>
                  <a:path w="940800" h="135828">
                    <a:moveTo>
                      <a:pt x="0" y="0"/>
                    </a:moveTo>
                    <a:lnTo>
                      <a:pt x="940800" y="0"/>
                    </a:lnTo>
                    <a:lnTo>
                      <a:pt x="940800" y="135828"/>
                    </a:lnTo>
                    <a:lnTo>
                      <a:pt x="0" y="135828"/>
                    </a:lnTo>
                    <a:close/>
                  </a:path>
                </a:pathLst>
              </a:custGeom>
              <a:solidFill>
                <a:srgbClr val="FAE89C"/>
              </a:solidFill>
            </p:spPr>
          </p:sp>
          <p:sp>
            <p:nvSpPr>
              <p:cNvPr id="16" name="TextBox 28">
                <a:extLst>
                  <a:ext uri="{FF2B5EF4-FFF2-40B4-BE49-F238E27FC236}">
                    <a16:creationId xmlns:a16="http://schemas.microsoft.com/office/drawing/2014/main" id="{408E2869-277A-FD1B-B7E5-CA01EB0E85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B62634C7-9A88-FEB5-B200-D9348A96504C}"/>
              </a:ext>
            </a:extLst>
          </p:cNvPr>
          <p:cNvSpPr txBox="1"/>
          <p:nvPr/>
        </p:nvSpPr>
        <p:spPr>
          <a:xfrm>
            <a:off x="2589659" y="3152730"/>
            <a:ext cx="13016938" cy="713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err="1">
                <a:latin typeface="Century Gothic"/>
                <a:ea typeface="+mn-lt"/>
                <a:cs typeface="+mn-lt"/>
              </a:rPr>
              <a:t>Setiap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akhir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bulan</a:t>
            </a:r>
            <a:r>
              <a:rPr lang="en-US" sz="2400">
                <a:latin typeface="Century Gothic"/>
                <a:ea typeface="+mn-lt"/>
                <a:cs typeface="+mn-lt"/>
              </a:rPr>
              <a:t> di PT TASPEN (Persero) pada unit Divisi </a:t>
            </a:r>
            <a:r>
              <a:rPr lang="en-US" sz="2400" err="1">
                <a:latin typeface="Century Gothic"/>
                <a:ea typeface="+mn-lt"/>
                <a:cs typeface="+mn-lt"/>
              </a:rPr>
              <a:t>Aktuaria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selalu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melakukan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perhitungan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>
                <a:latin typeface="Century Gothic"/>
                <a:ea typeface="+mn-lt"/>
                <a:cs typeface="+mn-lt"/>
              </a:rPr>
              <a:t>Cadangan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Klaim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>
                <a:latin typeface="Century Gothic"/>
                <a:ea typeface="+mn-lt"/>
                <a:cs typeface="+mn-lt"/>
              </a:rPr>
              <a:t>pada </a:t>
            </a:r>
            <a:r>
              <a:rPr lang="en-US" sz="2400" err="1">
                <a:latin typeface="Century Gothic"/>
                <a:ea typeface="+mn-lt"/>
                <a:cs typeface="+mn-lt"/>
              </a:rPr>
              <a:t>seluruh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produk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berdasarkan</a:t>
            </a:r>
            <a:r>
              <a:rPr lang="en-US" sz="2400">
                <a:latin typeface="Century Gothic"/>
                <a:ea typeface="+mn-lt"/>
                <a:cs typeface="+mn-lt"/>
              </a:rPr>
              <a:t> data - data yang </a:t>
            </a:r>
            <a:r>
              <a:rPr lang="en-US" sz="2400" err="1">
                <a:latin typeface="Century Gothic"/>
                <a:ea typeface="+mn-lt"/>
                <a:cs typeface="+mn-lt"/>
              </a:rPr>
              <a:t>ada</a:t>
            </a:r>
            <a:r>
              <a:rPr lang="en-US" sz="2400">
                <a:latin typeface="Century Gothic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>
              <a:latin typeface="Century Gothic" panose="020B0502020202020204" pitchFamily="34" charset="0"/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Century Gothic"/>
                <a:ea typeface="+mn-lt"/>
                <a:cs typeface="+mn-lt"/>
              </a:rPr>
              <a:t>Pada </a:t>
            </a:r>
            <a:r>
              <a:rPr lang="en-US" sz="2400" err="1">
                <a:latin typeface="Century Gothic"/>
                <a:ea typeface="+mn-lt"/>
                <a:cs typeface="+mn-lt"/>
              </a:rPr>
              <a:t>produk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>
                <a:latin typeface="Century Gothic"/>
                <a:ea typeface="+mn-lt"/>
                <a:cs typeface="+mn-lt"/>
              </a:rPr>
              <a:t>Tabungan Hari Tua (THT)</a:t>
            </a:r>
            <a:r>
              <a:rPr lang="en-US" sz="240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terdapat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>
                <a:latin typeface="Century Gothic"/>
                <a:ea typeface="+mn-lt"/>
                <a:cs typeface="+mn-lt"/>
              </a:rPr>
              <a:t>3 (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tiga</a:t>
            </a:r>
            <a:r>
              <a:rPr lang="en-US" sz="2400" b="1">
                <a:latin typeface="Century Gothic"/>
                <a:ea typeface="+mn-lt"/>
                <a:cs typeface="+mn-lt"/>
              </a:rPr>
              <a:t>) Manfaat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atau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Klaim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>
                <a:latin typeface="Century Gothic"/>
                <a:ea typeface="+mn-lt"/>
                <a:cs typeface="+mn-lt"/>
              </a:rPr>
              <a:t>yang </a:t>
            </a:r>
            <a:r>
              <a:rPr lang="en-US" sz="2400" err="1">
                <a:latin typeface="Century Gothic"/>
                <a:ea typeface="+mn-lt"/>
                <a:cs typeface="+mn-lt"/>
              </a:rPr>
              <a:t>akan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dibayarkan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kepada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sesuai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dengan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kejadian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pesertanya</a:t>
            </a:r>
            <a:r>
              <a:rPr lang="en-US" sz="2400">
                <a:latin typeface="Century Gothic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>
              <a:latin typeface="Century Gothic" panose="020B0502020202020204" pitchFamily="34" charset="0"/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Century Gothic"/>
                <a:ea typeface="+mn-lt"/>
                <a:cs typeface="+mn-lt"/>
              </a:rPr>
              <a:t>Pola </a:t>
            </a:r>
            <a:r>
              <a:rPr lang="en-US" sz="2400" err="1">
                <a:latin typeface="Century Gothic"/>
                <a:ea typeface="+mn-lt"/>
                <a:cs typeface="+mn-lt"/>
              </a:rPr>
              <a:t>perhitungan</a:t>
            </a:r>
            <a:r>
              <a:rPr lang="en-US" sz="2400">
                <a:latin typeface="Century Gothic"/>
                <a:ea typeface="+mn-lt"/>
                <a:cs typeface="+mn-lt"/>
              </a:rPr>
              <a:t> pada unit Divisi </a:t>
            </a:r>
            <a:r>
              <a:rPr lang="en-US" sz="2400" err="1">
                <a:latin typeface="Century Gothic"/>
                <a:ea typeface="+mn-lt"/>
                <a:cs typeface="+mn-lt"/>
              </a:rPr>
              <a:t>Aktuaria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berdasarkan</a:t>
            </a:r>
            <a:r>
              <a:rPr lang="en-US" sz="2400" b="1">
                <a:latin typeface="Century Gothic"/>
                <a:ea typeface="+mn-lt"/>
                <a:cs typeface="+mn-lt"/>
              </a:rPr>
              <a:t> KMPMD </a:t>
            </a:r>
            <a:r>
              <a:rPr lang="en-US" sz="2400">
                <a:latin typeface="Century Gothic"/>
                <a:ea typeface="+mn-lt"/>
                <a:cs typeface="+mn-lt"/>
              </a:rPr>
              <a:t>(</a:t>
            </a:r>
            <a:r>
              <a:rPr lang="en-US" sz="2400" err="1">
                <a:latin typeface="Century Gothic"/>
                <a:ea typeface="+mn-lt"/>
                <a:cs typeface="+mn-lt"/>
              </a:rPr>
              <a:t>Kewajiban</a:t>
            </a:r>
            <a:r>
              <a:rPr lang="en-US" sz="2400">
                <a:latin typeface="Century Gothic"/>
                <a:ea typeface="+mn-lt"/>
                <a:cs typeface="+mn-lt"/>
              </a:rPr>
              <a:t> Polis Masa </a:t>
            </a:r>
            <a:r>
              <a:rPr lang="en-US" sz="2400" err="1">
                <a:latin typeface="Century Gothic"/>
                <a:ea typeface="+mn-lt"/>
                <a:cs typeface="+mn-lt"/>
              </a:rPr>
              <a:t>Depan</a:t>
            </a:r>
            <a:r>
              <a:rPr lang="en-US" sz="2400">
                <a:latin typeface="Century Gothic"/>
                <a:ea typeface="+mn-lt"/>
                <a:cs typeface="+mn-lt"/>
              </a:rPr>
              <a:t>), </a:t>
            </a:r>
            <a:r>
              <a:rPr lang="en-US" sz="2400" err="1">
                <a:latin typeface="Century Gothic"/>
                <a:ea typeface="+mn-lt"/>
                <a:cs typeface="+mn-lt"/>
              </a:rPr>
              <a:t>sehingga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jika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ada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sebuah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>
                <a:latin typeface="Century Gothic"/>
                <a:ea typeface="+mn-lt"/>
                <a:cs typeface="+mn-lt"/>
              </a:rPr>
              <a:t>model Machine Learning </a:t>
            </a:r>
            <a:r>
              <a:rPr lang="en-US" sz="2400">
                <a:latin typeface="Century Gothic"/>
                <a:ea typeface="+mn-lt"/>
                <a:cs typeface="+mn-lt"/>
              </a:rPr>
              <a:t>yang </a:t>
            </a:r>
            <a:r>
              <a:rPr lang="en-US" sz="2400" err="1">
                <a:latin typeface="Century Gothic"/>
                <a:ea typeface="+mn-lt"/>
                <a:cs typeface="+mn-lt"/>
              </a:rPr>
              <a:t>dapat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melakukan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Prediksi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seorang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</a:t>
            </a:r>
            <a:r>
              <a:rPr lang="en-US" sz="240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apakah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mengajukan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klaim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Meniggal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Aktif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atau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Keluar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atau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akan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lanjut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sampai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Pensiun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dengan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akurasi</a:t>
            </a:r>
            <a:r>
              <a:rPr lang="en-US" sz="2400">
                <a:latin typeface="Century Gothic"/>
                <a:ea typeface="+mn-lt"/>
                <a:cs typeface="+mn-lt"/>
              </a:rPr>
              <a:t> yang </a:t>
            </a:r>
            <a:r>
              <a:rPr lang="en-US" sz="2400" err="1">
                <a:latin typeface="Century Gothic"/>
                <a:ea typeface="+mn-lt"/>
                <a:cs typeface="+mn-lt"/>
              </a:rPr>
              <a:t>cukup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baik</a:t>
            </a:r>
            <a:r>
              <a:rPr lang="en-US" sz="2400">
                <a:latin typeface="Century Gothic"/>
                <a:ea typeface="+mn-lt"/>
                <a:cs typeface="+mn-lt"/>
              </a:rPr>
              <a:t>,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dapat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dimanfaatkan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dalam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melakukan</a:t>
            </a:r>
            <a:r>
              <a:rPr lang="en-US" sz="2400" b="1">
                <a:latin typeface="Century Gothic"/>
                <a:ea typeface="+mn-lt"/>
                <a:cs typeface="+mn-lt"/>
              </a:rPr>
              <a:t>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perhitungan</a:t>
            </a:r>
            <a:r>
              <a:rPr lang="en-US" sz="2400" b="1">
                <a:latin typeface="Century Gothic"/>
                <a:ea typeface="+mn-lt"/>
                <a:cs typeface="+mn-lt"/>
              </a:rPr>
              <a:t> Cadangan </a:t>
            </a:r>
            <a:r>
              <a:rPr lang="en-US" sz="2400" b="1" err="1">
                <a:latin typeface="Century Gothic"/>
                <a:ea typeface="+mn-lt"/>
                <a:cs typeface="+mn-lt"/>
              </a:rPr>
              <a:t>Klaim</a:t>
            </a:r>
            <a:r>
              <a:rPr lang="en-US" sz="2400" b="1">
                <a:latin typeface="Century Gothic"/>
                <a:ea typeface="+mn-lt"/>
                <a:cs typeface="+mn-lt"/>
              </a:rPr>
              <a:t> THT </a:t>
            </a:r>
            <a:r>
              <a:rPr lang="en-US" sz="2400">
                <a:latin typeface="Century Gothic"/>
                <a:ea typeface="+mn-lt"/>
                <a:cs typeface="+mn-lt"/>
              </a:rPr>
              <a:t>(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Pensiun</a:t>
            </a:r>
            <a:r>
              <a:rPr lang="en-US" sz="240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Meninggal</a:t>
            </a:r>
            <a:r>
              <a:rPr lang="en-US" sz="2400">
                <a:latin typeface="Century Gothic"/>
                <a:ea typeface="+mn-lt"/>
                <a:cs typeface="+mn-lt"/>
              </a:rPr>
              <a:t>, </a:t>
            </a:r>
            <a:r>
              <a:rPr lang="en-US" sz="2400" err="1">
                <a:latin typeface="Century Gothic"/>
                <a:ea typeface="+mn-lt"/>
                <a:cs typeface="+mn-lt"/>
              </a:rPr>
              <a:t>Peserta</a:t>
            </a:r>
            <a:r>
              <a:rPr lang="en-US" sz="2400"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latin typeface="Century Gothic"/>
                <a:ea typeface="+mn-lt"/>
                <a:cs typeface="+mn-lt"/>
              </a:rPr>
              <a:t>Keluar</a:t>
            </a:r>
            <a:r>
              <a:rPr lang="en-US" sz="2400">
                <a:latin typeface="Century Gothic"/>
                <a:ea typeface="+mn-lt"/>
                <a:cs typeface="+mn-lt"/>
              </a:rPr>
              <a:t>) </a:t>
            </a:r>
            <a:endParaRPr lang="en-US" sz="2400">
              <a:latin typeface="Century Gothic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5587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DATA UNDERSTANDING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40D376C-0BF3-9A62-B694-52905C0B4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06" y="2894266"/>
            <a:ext cx="7894625" cy="7065274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8961C445-F580-E748-05FB-E50366403087}"/>
              </a:ext>
            </a:extLst>
          </p:cNvPr>
          <p:cNvSpPr txBox="1"/>
          <p:nvPr/>
        </p:nvSpPr>
        <p:spPr>
          <a:xfrm>
            <a:off x="-597580" y="2360989"/>
            <a:ext cx="3940888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59"/>
              </a:lnSpc>
              <a:spcBef>
                <a:spcPct val="0"/>
              </a:spcBef>
              <a:buClr>
                <a:srgbClr val="FFCC00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353839"/>
                </a:solidFill>
                <a:latin typeface="Noto Sans Bold"/>
              </a:rPr>
              <a:t>Data Scope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824D980F-6E87-39F5-5E39-3AB355FA4319}"/>
              </a:ext>
            </a:extLst>
          </p:cNvPr>
          <p:cNvSpPr txBox="1"/>
          <p:nvPr/>
        </p:nvSpPr>
        <p:spPr>
          <a:xfrm>
            <a:off x="9582557" y="2363474"/>
            <a:ext cx="3553364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59"/>
              </a:lnSpc>
              <a:spcBef>
                <a:spcPct val="0"/>
              </a:spcBef>
              <a:buClr>
                <a:srgbClr val="FFCC00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353839"/>
                </a:solidFill>
                <a:latin typeface="Noto Sans Bold"/>
              </a:rPr>
              <a:t>Feature Attribute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1249" name="Speech Bubble: Rectangle 1248">
            <a:extLst>
              <a:ext uri="{FF2B5EF4-FFF2-40B4-BE49-F238E27FC236}">
                <a16:creationId xmlns:a16="http://schemas.microsoft.com/office/drawing/2014/main" id="{747745B9-DEC7-A2B2-0894-B608DED60043}"/>
              </a:ext>
            </a:extLst>
          </p:cNvPr>
          <p:cNvSpPr/>
          <p:nvPr/>
        </p:nvSpPr>
        <p:spPr>
          <a:xfrm>
            <a:off x="427006" y="2896233"/>
            <a:ext cx="8906773" cy="6297281"/>
          </a:xfrm>
          <a:prstGeom prst="wedge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TextBox 17">
            <a:extLst>
              <a:ext uri="{FF2B5EF4-FFF2-40B4-BE49-F238E27FC236}">
                <a16:creationId xmlns:a16="http://schemas.microsoft.com/office/drawing/2014/main" id="{D1234A40-720B-E81B-B71C-D37FB1C257E8}"/>
              </a:ext>
            </a:extLst>
          </p:cNvPr>
          <p:cNvSpPr txBox="1"/>
          <p:nvPr/>
        </p:nvSpPr>
        <p:spPr>
          <a:xfrm>
            <a:off x="692989" y="3043283"/>
            <a:ext cx="8530530" cy="657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Data Set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merupakan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Data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Transaksi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THT [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Pensiun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,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Meninggal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&amp;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Keluar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] dan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Historis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pembayaran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premi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Peserta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selama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3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tahun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terkahir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sampai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mengalami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kejadian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Setiap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baris Data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merepresentasikan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informasi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Peserta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yang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dibayarkan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THT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nya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Data Set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dibentuk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berdasarkan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periode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Transaksi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mulai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dari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Jan 2021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s.d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Jun 2021 dan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Tahun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kejadiannya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sama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dengan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Tahun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Transaksinya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722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GOALS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6031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90B0CC-D082-1BEC-2497-C02FD1C67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694517"/>
              </p:ext>
            </p:extLst>
          </p:nvPr>
        </p:nvGraphicFramePr>
        <p:xfrm>
          <a:off x="1143000" y="3255643"/>
          <a:ext cx="16916400" cy="5545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1342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DATA CLEANING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F3E722F3-FDF8-5775-3933-0163168D8C00}"/>
              </a:ext>
            </a:extLst>
          </p:cNvPr>
          <p:cNvSpPr txBox="1"/>
          <p:nvPr/>
        </p:nvSpPr>
        <p:spPr>
          <a:xfrm>
            <a:off x="434197" y="7679981"/>
            <a:ext cx="15108171" cy="325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Terdapat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 1 (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satu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) </a:t>
            </a:r>
            <a:r>
              <a:rPr lang="en-US" sz="2400" i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null value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pada data </a:t>
            </a:r>
            <a:r>
              <a:rPr lang="en-US" sz="24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GAPOK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dan 3 pada </a:t>
            </a:r>
            <a:r>
              <a:rPr lang="en-US" sz="2400" i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null value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pada </a:t>
            </a:r>
            <a:r>
              <a:rPr lang="en-US" sz="2400" b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BLTHGAJI.</a:t>
            </a:r>
            <a:endParaRPr lang="en-US" sz="24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Terdapat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beberapa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data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kategorikal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yang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perlu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dilakukan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encoding.</a:t>
            </a:r>
            <a:endParaRPr lang="en-US" sz="24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Terdapat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beberapa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data yang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tidak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diperlukan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untuk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permodelan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dan </a:t>
            </a:r>
            <a:r>
              <a:rPr lang="en-US" sz="240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perlu</a:t>
            </a:r>
            <a:r>
              <a:rPr lang="en-US" sz="240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di drop</a:t>
            </a:r>
            <a:endParaRPr lang="en-US" sz="24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  <p:pic>
        <p:nvPicPr>
          <p:cNvPr id="3" name="Picture 4" descr="A picture containing text, screen, monitor, scoreboard&#10;&#10;Description automatically generated">
            <a:extLst>
              <a:ext uri="{FF2B5EF4-FFF2-40B4-BE49-F238E27FC236}">
                <a16:creationId xmlns:a16="http://schemas.microsoft.com/office/drawing/2014/main" id="{2602062C-61E5-5C8B-A41E-FC974A991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7" y="2993190"/>
            <a:ext cx="6452558" cy="4473147"/>
          </a:xfrm>
          <a:prstGeom prst="rect">
            <a:avLst/>
          </a:prstGeom>
        </p:spPr>
      </p:pic>
      <p:pic>
        <p:nvPicPr>
          <p:cNvPr id="5" name="Picture 5" descr="A picture containing text, screen, scoreboard&#10;&#10;Description automatically generated">
            <a:extLst>
              <a:ext uri="{FF2B5EF4-FFF2-40B4-BE49-F238E27FC236}">
                <a16:creationId xmlns:a16="http://schemas.microsoft.com/office/drawing/2014/main" id="{A63DAA10-9AA9-83DF-B397-A5B399FA9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7306" y="2992330"/>
            <a:ext cx="6927011" cy="4474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0BB3E-24AD-2A32-D6FD-BEBFFADAEDB3}"/>
              </a:ext>
            </a:extLst>
          </p:cNvPr>
          <p:cNvSpPr txBox="1"/>
          <p:nvPr/>
        </p:nvSpPr>
        <p:spPr>
          <a:xfrm>
            <a:off x="2452495" y="2273784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Before</a:t>
            </a:r>
            <a:endParaRPr lang="en-US" sz="3200" b="1">
              <a:latin typeface="Century Gothic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673B0-B0CB-6493-E57C-7F8524BF8AAC}"/>
              </a:ext>
            </a:extLst>
          </p:cNvPr>
          <p:cNvSpPr txBox="1"/>
          <p:nvPr/>
        </p:nvSpPr>
        <p:spPr>
          <a:xfrm>
            <a:off x="13451174" y="2165954"/>
            <a:ext cx="20572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 dirty="0">
                <a:latin typeface="Century Gothic"/>
                <a:cs typeface="Calibri"/>
              </a:rPr>
              <a:t>After</a:t>
            </a:r>
            <a:endParaRPr lang="en-US" dirty="0">
              <a:cs typeface="Calibri"/>
            </a:endParaRP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19C7F158-D5DD-B59F-A2E4-716EA35AA134}"/>
              </a:ext>
            </a:extLst>
          </p:cNvPr>
          <p:cNvSpPr/>
          <p:nvPr/>
        </p:nvSpPr>
        <p:spPr>
          <a:xfrm>
            <a:off x="7792153" y="4297335"/>
            <a:ext cx="2436961" cy="1703716"/>
          </a:xfrm>
          <a:prstGeom prst="striped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EXPLORATORY DATA ANALYSIS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F3E722F3-FDF8-5775-3933-0163168D8C00}"/>
              </a:ext>
            </a:extLst>
          </p:cNvPr>
          <p:cNvSpPr txBox="1"/>
          <p:nvPr/>
        </p:nvSpPr>
        <p:spPr>
          <a:xfrm>
            <a:off x="9841302" y="2564517"/>
            <a:ext cx="6805247" cy="4361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Melakukan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analisis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Korelasi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menggunakan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metode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b="1" i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Spearman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terhadap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semua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i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feature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yang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ada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dan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didapat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beberapa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i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feature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yang 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bernilai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positif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yang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cukup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4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yaitu</a:t>
            </a:r>
            <a:r>
              <a:rPr lang="en-US" sz="24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: </a:t>
            </a:r>
            <a:r>
              <a:rPr lang="en-US" sz="2400" b="1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Masakerja</a:t>
            </a:r>
            <a:r>
              <a:rPr lang="en-US" sz="2400" b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, Bup, </a:t>
            </a:r>
            <a:r>
              <a:rPr lang="en-US" sz="2400" b="1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Gapok</a:t>
            </a:r>
            <a:r>
              <a:rPr lang="en-US" sz="2400" b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.</a:t>
            </a:r>
            <a:endParaRPr lang="en-US" sz="2400" dirty="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  <p:pic>
        <p:nvPicPr>
          <p:cNvPr id="5" name="Picture 2" descr="Graphical user interface, chart, treemap chart, PowerPoint&#10;&#10;Description automatically generated">
            <a:extLst>
              <a:ext uri="{FF2B5EF4-FFF2-40B4-BE49-F238E27FC236}">
                <a16:creationId xmlns:a16="http://schemas.microsoft.com/office/drawing/2014/main" id="{C4731F26-1C1F-1CDB-BE63-0E871667D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6" y="2570219"/>
            <a:ext cx="8150220" cy="69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5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PREPROCESSING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2" name="Picture 2" descr="A picture containing scene, room, gambling house&#10;&#10;Description automatically generated">
            <a:extLst>
              <a:ext uri="{FF2B5EF4-FFF2-40B4-BE49-F238E27FC236}">
                <a16:creationId xmlns:a16="http://schemas.microsoft.com/office/drawing/2014/main" id="{AEFE2DA3-0E09-82E7-A41E-B95F4B71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83" y="2331451"/>
            <a:ext cx="5746176" cy="4140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C4D77-3EB8-38C1-727D-E0E6FD0BC48F}"/>
              </a:ext>
            </a:extLst>
          </p:cNvPr>
          <p:cNvSpPr txBox="1"/>
          <p:nvPr/>
        </p:nvSpPr>
        <p:spPr>
          <a:xfrm>
            <a:off x="7612811" y="2327618"/>
            <a:ext cx="10263286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entury Gothic"/>
                <a:cs typeface="Times New Roman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3200" err="1">
                <a:latin typeface="Century Gothic"/>
                <a:cs typeface="Times New Roman"/>
              </a:rPr>
              <a:t>Melakukan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i="1">
                <a:latin typeface="Century Gothic"/>
                <a:cs typeface="Times New Roman"/>
              </a:rPr>
              <a:t>Encoding</a:t>
            </a:r>
            <a:r>
              <a:rPr lang="en-US" sz="3200">
                <a:latin typeface="Century Gothic"/>
                <a:cs typeface="Times New Roman"/>
              </a:rPr>
              <a:t> agar </a:t>
            </a:r>
            <a:r>
              <a:rPr lang="en-US" sz="3200" err="1">
                <a:latin typeface="Century Gothic"/>
                <a:cs typeface="Times New Roman"/>
              </a:rPr>
              <a:t>fitur-fitur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dapat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dijadikan</a:t>
            </a:r>
            <a:r>
              <a:rPr lang="en-US" sz="3200">
                <a:latin typeface="Century Gothic"/>
                <a:cs typeface="Times New Roman"/>
              </a:rPr>
              <a:t> input </a:t>
            </a:r>
            <a:r>
              <a:rPr lang="en-US" sz="3200" err="1">
                <a:latin typeface="Century Gothic"/>
                <a:cs typeface="Times New Roman"/>
              </a:rPr>
              <a:t>dalam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pemodelan</a:t>
            </a:r>
            <a:r>
              <a:rPr lang="en-US" sz="3200">
                <a:latin typeface="Century Gothic"/>
                <a:cs typeface="Times New Roman"/>
              </a:rPr>
              <a:t> (</a:t>
            </a:r>
            <a:r>
              <a:rPr lang="en-US" sz="3200" err="1">
                <a:latin typeface="Century Gothic"/>
                <a:cs typeface="Times New Roman"/>
              </a:rPr>
              <a:t>harus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dalam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bentuk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numerik</a:t>
            </a:r>
            <a:r>
              <a:rPr lang="en-US" sz="3200">
                <a:latin typeface="Century Gothic"/>
                <a:cs typeface="Times New Roman"/>
              </a:rPr>
              <a:t>)</a:t>
            </a:r>
          </a:p>
          <a:p>
            <a:endParaRPr lang="en-US" sz="3200">
              <a:latin typeface="Century Gothic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>
                <a:latin typeface="Century Gothic"/>
                <a:cs typeface="Times New Roman"/>
              </a:rPr>
              <a:t>Robust scaler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digunakan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untuk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menyamakan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skala</a:t>
            </a:r>
            <a:r>
              <a:rPr lang="en-US" sz="3200">
                <a:latin typeface="Century Gothic"/>
                <a:cs typeface="Times New Roman"/>
              </a:rPr>
              <a:t> data pada </a:t>
            </a:r>
            <a:r>
              <a:rPr lang="en-US" sz="3200" err="1">
                <a:latin typeface="Century Gothic"/>
                <a:cs typeface="Times New Roman"/>
              </a:rPr>
              <a:t>tiap</a:t>
            </a:r>
            <a:r>
              <a:rPr lang="en-US" sz="3200">
                <a:latin typeface="Century Gothic"/>
                <a:cs typeface="Times New Roman"/>
              </a:rPr>
              <a:t> numerical features</a:t>
            </a:r>
          </a:p>
          <a:p>
            <a:endParaRPr lang="en-US" sz="3200">
              <a:latin typeface="Century Gothic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entury Gothic"/>
                <a:cs typeface="Times New Roman"/>
              </a:rPr>
              <a:t>Define pipeline </a:t>
            </a:r>
            <a:r>
              <a:rPr lang="en-US" sz="3200" err="1">
                <a:latin typeface="Century Gothic"/>
                <a:cs typeface="Times New Roman"/>
              </a:rPr>
              <a:t>untuk</a:t>
            </a:r>
            <a:r>
              <a:rPr lang="en-US" sz="3200">
                <a:latin typeface="Century Gothic"/>
                <a:cs typeface="Times New Roman"/>
              </a:rPr>
              <a:t> 2 processing step </a:t>
            </a:r>
            <a:r>
              <a:rPr lang="en-US" sz="3200" err="1">
                <a:latin typeface="Century Gothic"/>
                <a:cs typeface="Times New Roman"/>
              </a:rPr>
              <a:t>berbeda</a:t>
            </a:r>
            <a:r>
              <a:rPr lang="en-US" sz="3200">
                <a:latin typeface="Century Gothic"/>
                <a:cs typeface="Times New Roman"/>
              </a:rPr>
              <a:t> yang </a:t>
            </a:r>
            <a:r>
              <a:rPr lang="en-US" sz="3200" err="1">
                <a:latin typeface="Century Gothic"/>
                <a:cs typeface="Times New Roman"/>
              </a:rPr>
              <a:t>akan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dikerjakan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secara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sekuensial</a:t>
            </a:r>
            <a:endParaRPr lang="en-US" sz="3200">
              <a:latin typeface="Century Gothic"/>
              <a:cs typeface="Times New Roman"/>
            </a:endParaRPr>
          </a:p>
          <a:p>
            <a:endParaRPr lang="en-US" sz="3200">
              <a:latin typeface="Century Gothic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entury Gothic"/>
                <a:cs typeface="Times New Roman"/>
              </a:rPr>
              <a:t>Define </a:t>
            </a:r>
            <a:r>
              <a:rPr lang="en-US" sz="3200" err="1">
                <a:latin typeface="Century Gothic"/>
                <a:cs typeface="Times New Roman"/>
              </a:rPr>
              <a:t>semua</a:t>
            </a:r>
            <a:r>
              <a:rPr lang="en-US" sz="3200">
                <a:latin typeface="Century Gothic"/>
                <a:cs typeface="Times New Roman"/>
              </a:rPr>
              <a:t> process </a:t>
            </a:r>
            <a:r>
              <a:rPr lang="en-US" sz="3200" err="1">
                <a:latin typeface="Century Gothic"/>
                <a:cs typeface="Times New Roman"/>
              </a:rPr>
              <a:t>transformasi</a:t>
            </a:r>
            <a:r>
              <a:rPr lang="en-US" sz="3200">
                <a:latin typeface="Century Gothic"/>
                <a:cs typeface="Times New Roman"/>
              </a:rPr>
              <a:t> yang </a:t>
            </a:r>
            <a:r>
              <a:rPr lang="en-US" sz="3200" err="1">
                <a:latin typeface="Century Gothic"/>
                <a:cs typeface="Times New Roman"/>
              </a:rPr>
              <a:t>akan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dilakukan</a:t>
            </a:r>
            <a:r>
              <a:rPr lang="en-US" sz="3200">
                <a:latin typeface="Century Gothic"/>
                <a:cs typeface="Times New Roman"/>
              </a:rPr>
              <a:t>, </a:t>
            </a:r>
            <a:r>
              <a:rPr lang="en-US" sz="3200" err="1">
                <a:latin typeface="Century Gothic"/>
                <a:cs typeface="Times New Roman"/>
              </a:rPr>
              <a:t>dibungkus</a:t>
            </a:r>
            <a:r>
              <a:rPr lang="en-US" sz="3200">
                <a:latin typeface="Century Gothic"/>
                <a:cs typeface="Times New Roman"/>
              </a:rPr>
              <a:t> di </a:t>
            </a:r>
            <a:r>
              <a:rPr lang="en-US" sz="3200" err="1">
                <a:latin typeface="Century Gothic"/>
                <a:cs typeface="Times New Roman"/>
              </a:rPr>
              <a:t>dalam</a:t>
            </a:r>
            <a:r>
              <a:rPr lang="en-US" sz="3200">
                <a:latin typeface="Century Gothic"/>
                <a:cs typeface="Times New Roman"/>
              </a:rPr>
              <a:t> </a:t>
            </a:r>
            <a:r>
              <a:rPr lang="en-US" sz="3200" err="1">
                <a:latin typeface="Century Gothic"/>
                <a:cs typeface="Times New Roman"/>
              </a:rPr>
              <a:t>sebuah</a:t>
            </a:r>
            <a:r>
              <a:rPr lang="en-US" sz="3200">
                <a:latin typeface="Century Gothic"/>
                <a:cs typeface="Times New Roman"/>
              </a:rPr>
              <a:t> column transformer</a:t>
            </a:r>
          </a:p>
        </p:txBody>
      </p:sp>
    </p:spTree>
    <p:extLst>
      <p:ext uri="{BB962C8B-B14F-4D97-AF65-F5344CB8AC3E}">
        <p14:creationId xmlns:p14="http://schemas.microsoft.com/office/powerpoint/2010/main" val="399452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METHODOLOGY (DATA ANALYTICS 1)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43BC9F2F-4A9A-14BE-CBFF-FADCCA7E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34046" r="2985" b="37464"/>
          <a:stretch/>
        </p:blipFill>
        <p:spPr>
          <a:xfrm>
            <a:off x="149168" y="9738926"/>
            <a:ext cx="2308858" cy="46928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DB801437-3068-1C7E-EA6D-A2755A59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78793"/>
            <a:ext cx="2103635" cy="37723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B2ECF59E-B277-7CF5-A678-FB0CDF2C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160" y="49437"/>
            <a:ext cx="1400850" cy="62593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EB7201-49BE-242A-1285-2F543A574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881" y="2258692"/>
            <a:ext cx="9071507" cy="6988664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1BC3E1CD-7579-4D63-B047-ABBEAD111A07}"/>
              </a:ext>
            </a:extLst>
          </p:cNvPr>
          <p:cNvSpPr txBox="1"/>
          <p:nvPr/>
        </p:nvSpPr>
        <p:spPr>
          <a:xfrm>
            <a:off x="692989" y="2655094"/>
            <a:ext cx="7754152" cy="962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Descriptive Analysis :</a:t>
            </a:r>
            <a:endParaRPr lang="en-US" sz="32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Histrogram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Gaji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Pokok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disamping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terlihat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Distribusi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Data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Peserta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berdasarkan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Gaji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Pokok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Kelas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( 0 :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Pensiun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)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lebih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dibandingkan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kelas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( 1 :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Meninggal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/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Keluar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).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Histogram Masa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Kerja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Peserta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terlihat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Distribusi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Klaim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Peserta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pada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kelas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( 0 :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Pensiun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)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lebih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tinggi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dibandingkan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kelas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    ( 1 :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Meninggal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/ </a:t>
            </a:r>
            <a:r>
              <a:rPr lang="en-US" sz="2800" dirty="0" err="1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keluar</a:t>
            </a:r>
            <a:r>
              <a:rPr lang="en-US" sz="2800" dirty="0">
                <a:solidFill>
                  <a:srgbClr val="353839"/>
                </a:solidFill>
                <a:latin typeface="Century Gothic"/>
                <a:ea typeface="Noto Sans Bold"/>
                <a:cs typeface="Noto Sans Bold"/>
              </a:rPr>
              <a:t>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/>
              <a:buChar char="q"/>
            </a:pPr>
            <a:endParaRPr lang="en-US" sz="3200" b="1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32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2400">
              <a:solidFill>
                <a:srgbClr val="353839"/>
              </a:solidFill>
              <a:latin typeface="Century Gothic" panose="020B0502020202020204" pitchFamily="34" charset="0"/>
              <a:ea typeface="Noto Sans Bold"/>
              <a:cs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7902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79F78DCC48D47B8BDFDBECF109231" ma:contentTypeVersion="8" ma:contentTypeDescription="Create a new document." ma:contentTypeScope="" ma:versionID="de304523266fc78c4e08633f72ccf792">
  <xsd:schema xmlns:xsd="http://www.w3.org/2001/XMLSchema" xmlns:xs="http://www.w3.org/2001/XMLSchema" xmlns:p="http://schemas.microsoft.com/office/2006/metadata/properties" xmlns:ns3="c397743f-fbed-4b6a-ae91-165fb983d9ef" xmlns:ns4="3b5335fa-ba9e-4e28-b200-584e351a32dd" targetNamespace="http://schemas.microsoft.com/office/2006/metadata/properties" ma:root="true" ma:fieldsID="85d4b8f5edbdaf7cfd87938005572579" ns3:_="" ns4:_="">
    <xsd:import namespace="c397743f-fbed-4b6a-ae91-165fb983d9ef"/>
    <xsd:import namespace="3b5335fa-ba9e-4e28-b200-584e351a32d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743f-fbed-4b6a-ae91-165fb983d9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335fa-ba9e-4e28-b200-584e351a3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C3FE99-ECAC-4BA0-9346-8C08AA49AFB6}">
  <ds:schemaRefs>
    <ds:schemaRef ds:uri="3b5335fa-ba9e-4e28-b200-584e351a32dd"/>
    <ds:schemaRef ds:uri="c397743f-fbed-4b6a-ae91-165fb983d9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AB81C0-5C3F-4E0A-AABA-4638678AB8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306FCE-3CB7-4D0B-949C-42EF6198FCB1}">
  <ds:schemaRefs>
    <ds:schemaRef ds:uri="3b5335fa-ba9e-4e28-b200-584e351a32dd"/>
    <ds:schemaRef ds:uri="c397743f-fbed-4b6a-ae91-165fb983d9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Business Infographic</dc:title>
  <dc:creator>Korisnik</dc:creator>
  <cp:revision>357</cp:revision>
  <dcterms:created xsi:type="dcterms:W3CDTF">2006-08-16T00:00:00Z</dcterms:created>
  <dcterms:modified xsi:type="dcterms:W3CDTF">2022-09-16T08:22:41Z</dcterms:modified>
  <dc:identifier>DAFIz7vp0-k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0x01010017279F78DCC48D47B8BDFDBECF109231</vt:lpwstr>
  </property>
</Properties>
</file>